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League Spartan" charset="1" panose="00000800000000000000"/>
      <p:regular r:id="rId17"/>
    </p:embeddedFont>
    <p:embeddedFont>
      <p:font typeface="Open Sans" charset="1" panose="020B0606030504020204"/>
      <p:regular r:id="rId18"/>
    </p:embeddedFont>
    <p:embeddedFont>
      <p:font typeface="Glacial Indifference" charset="1" panose="00000000000000000000"/>
      <p:regular r:id="rId19"/>
    </p:embeddedFont>
    <p:embeddedFont>
      <p:font typeface="Glacial Indifference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072637" y="-738307"/>
            <a:ext cx="5816332" cy="8724498"/>
            <a:chOff x="0" y="0"/>
            <a:chExt cx="406400" cy="609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609600"/>
            </a:xfrm>
            <a:custGeom>
              <a:avLst/>
              <a:gdLst/>
              <a:ahLst/>
              <a:cxnLst/>
              <a:rect r="r" b="b" t="t" l="l"/>
              <a:pathLst>
                <a:path h="609600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908166" y="1136325"/>
            <a:ext cx="5816332" cy="5032385"/>
            <a:chOff x="0" y="0"/>
            <a:chExt cx="406400" cy="3516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698468" y="2422885"/>
            <a:ext cx="19639533" cy="4114800"/>
            <a:chOff x="0" y="0"/>
            <a:chExt cx="3042678" cy="6374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42677" cy="637490"/>
            </a:xfrm>
            <a:custGeom>
              <a:avLst/>
              <a:gdLst/>
              <a:ahLst/>
              <a:cxnLst/>
              <a:rect r="r" b="b" t="t" l="l"/>
              <a:pathLst>
                <a:path h="637490" w="3042677">
                  <a:moveTo>
                    <a:pt x="0" y="0"/>
                  </a:moveTo>
                  <a:lnTo>
                    <a:pt x="3042677" y="0"/>
                  </a:lnTo>
                  <a:lnTo>
                    <a:pt x="3042677" y="637490"/>
                  </a:lnTo>
                  <a:lnTo>
                    <a:pt x="0" y="637490"/>
                  </a:lnTo>
                  <a:close/>
                </a:path>
              </a:pathLst>
            </a:custGeom>
            <a:blipFill>
              <a:blip r:embed="rId3">
                <a:alphaModFix amt="58000"/>
              </a:blip>
              <a:stretch>
                <a:fillRect l="0" t="-40292" r="0" b="-18844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-1404001">
            <a:off x="-770793" y="-1505958"/>
            <a:ext cx="5816332" cy="11094210"/>
            <a:chOff x="0" y="0"/>
            <a:chExt cx="406400" cy="77517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978213" y="1136325"/>
            <a:ext cx="5816332" cy="9650123"/>
            <a:chOff x="0" y="0"/>
            <a:chExt cx="406400" cy="6742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674275"/>
            </a:xfrm>
            <a:custGeom>
              <a:avLst/>
              <a:gdLst/>
              <a:ahLst/>
              <a:cxnLst/>
              <a:rect r="r" b="b" t="t" l="l"/>
              <a:pathLst>
                <a:path h="67427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74275"/>
                  </a:lnTo>
                  <a:lnTo>
                    <a:pt x="0" y="674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203200" cy="712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7617364" y="6830139"/>
            <a:ext cx="10455931" cy="238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25"/>
              </a:lnSpc>
            </a:pPr>
            <a:r>
              <a:rPr lang="en-US" sz="5873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Plat</a:t>
            </a:r>
            <a:r>
              <a:rPr lang="en-US" sz="5873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aforma de Gestión de Ingreso de Vehículos a Taller – PepsiCo Chile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404573" y="9220200"/>
            <a:ext cx="2819549" cy="1098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58"/>
              </a:lnSpc>
            </a:pPr>
            <a:r>
              <a:rPr lang="en-US" sz="211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Integrantes</a:t>
            </a:r>
          </a:p>
          <a:p>
            <a:pPr algn="l" marL="456222" indent="-228111" lvl="1">
              <a:lnSpc>
                <a:spcPts val="2958"/>
              </a:lnSpc>
              <a:buFont typeface="Arial"/>
              <a:buChar char="•"/>
            </a:pPr>
            <a:r>
              <a:rPr lang="en-US" sz="211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Alexander Aguilera</a:t>
            </a:r>
          </a:p>
          <a:p>
            <a:pPr algn="l" marL="456222" indent="-228111" lvl="1">
              <a:lnSpc>
                <a:spcPts val="2958"/>
              </a:lnSpc>
              <a:buFont typeface="Arial"/>
              <a:buChar char="•"/>
            </a:pPr>
            <a:r>
              <a:rPr lang="en-US" sz="211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Bairon Labe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13833079" y="2911432"/>
            <a:ext cx="4251743" cy="8109875"/>
            <a:chOff x="0" y="0"/>
            <a:chExt cx="406400" cy="7751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5400000">
            <a:off x="13833079" y="-2857461"/>
            <a:ext cx="4251743" cy="8109875"/>
            <a:chOff x="0" y="0"/>
            <a:chExt cx="406400" cy="77517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204116" y="0"/>
            <a:ext cx="4055184" cy="10609391"/>
            <a:chOff x="0" y="0"/>
            <a:chExt cx="628254" cy="164367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28254" cy="1643672"/>
            </a:xfrm>
            <a:custGeom>
              <a:avLst/>
              <a:gdLst/>
              <a:ahLst/>
              <a:cxnLst/>
              <a:rect r="r" b="b" t="t" l="l"/>
              <a:pathLst>
                <a:path h="1643672" w="628254">
                  <a:moveTo>
                    <a:pt x="0" y="0"/>
                  </a:moveTo>
                  <a:lnTo>
                    <a:pt x="628254" y="0"/>
                  </a:lnTo>
                  <a:lnTo>
                    <a:pt x="628254" y="1643672"/>
                  </a:lnTo>
                  <a:lnTo>
                    <a:pt x="0" y="1643672"/>
                  </a:lnTo>
                  <a:close/>
                </a:path>
              </a:pathLst>
            </a:custGeom>
            <a:blipFill>
              <a:blip r:embed="rId3"/>
              <a:stretch>
                <a:fillRect l="-139927" t="0" r="-139927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-5400000">
            <a:off x="13347380" y="-245890"/>
            <a:ext cx="4379529" cy="7266262"/>
            <a:chOff x="0" y="0"/>
            <a:chExt cx="406400" cy="6742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674275"/>
            </a:xfrm>
            <a:custGeom>
              <a:avLst/>
              <a:gdLst/>
              <a:ahLst/>
              <a:cxnLst/>
              <a:rect r="r" b="b" t="t" l="l"/>
              <a:pathLst>
                <a:path h="67427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74275"/>
                  </a:lnTo>
                  <a:lnTo>
                    <a:pt x="0" y="674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712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5400000">
            <a:off x="13999337" y="4871045"/>
            <a:ext cx="4379529" cy="8570177"/>
            <a:chOff x="0" y="0"/>
            <a:chExt cx="406400" cy="79527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795273"/>
            </a:xfrm>
            <a:custGeom>
              <a:avLst/>
              <a:gdLst/>
              <a:ahLst/>
              <a:cxnLst/>
              <a:rect r="r" b="b" t="t" l="l"/>
              <a:pathLst>
                <a:path h="795273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5273"/>
                  </a:lnTo>
                  <a:lnTo>
                    <a:pt x="0" y="79527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203200" cy="833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-3083235" y="5577006"/>
            <a:ext cx="5816332" cy="5032385"/>
            <a:chOff x="0" y="0"/>
            <a:chExt cx="406400" cy="35162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-3083235" y="-254880"/>
            <a:ext cx="5816332" cy="9650123"/>
            <a:chOff x="0" y="0"/>
            <a:chExt cx="406400" cy="67427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06400" cy="674275"/>
            </a:xfrm>
            <a:custGeom>
              <a:avLst/>
              <a:gdLst/>
              <a:ahLst/>
              <a:cxnLst/>
              <a:rect r="r" b="b" t="t" l="l"/>
              <a:pathLst>
                <a:path h="67427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74275"/>
                  </a:lnTo>
                  <a:lnTo>
                    <a:pt x="0" y="674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203200" cy="712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2007327" y="2428075"/>
            <a:ext cx="9700037" cy="625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73"/>
              </a:lnSpc>
            </a:pPr>
            <a:r>
              <a:rPr lang="en-US" sz="2552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El proyecto APT para PepsiCo Chile se presenta como una solución viable y pertinente a la problemática actual de gestión manual del ingreso de vehículos a talleres. </a:t>
            </a:r>
          </a:p>
          <a:p>
            <a:pPr algn="just">
              <a:lnSpc>
                <a:spcPts val="3573"/>
              </a:lnSpc>
            </a:pPr>
            <a:r>
              <a:rPr lang="en-US" sz="2552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 través de una plataforma web responsiva y centralizada, se optimizan tiempos, se mejora la trazabilidad y se asegura un control eficiente de la información. La planificación en fases bajo metodología tradicional garantiza orden, calidad y cumplimiento de objetivos en un plazo definido de 12 semanas. </a:t>
            </a:r>
          </a:p>
          <a:p>
            <a:pPr algn="just">
              <a:lnSpc>
                <a:spcPts val="3573"/>
              </a:lnSpc>
            </a:pPr>
            <a:r>
              <a:rPr lang="en-US" sz="2552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Además, la propuesta refleja directamente las competencias del perfil de egreso de Ingeniería en Informática, integrando desarrollo de software, gestión de proyectos y aseguramiento de calidad. En conjunto, el proyecto constituye una experiencia práctica de alto valor profesional, alineada con los intereses del equipo y con el desafío de transformación digital de la organización.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649407" y="924961"/>
            <a:ext cx="6914320" cy="12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8"/>
              </a:lnSpc>
            </a:pPr>
            <a:r>
              <a:rPr lang="en-US" sz="7070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CONCLUSIÓN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072637" y="-738307"/>
            <a:ext cx="5816332" cy="8724498"/>
            <a:chOff x="0" y="0"/>
            <a:chExt cx="406400" cy="609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609600"/>
            </a:xfrm>
            <a:custGeom>
              <a:avLst/>
              <a:gdLst/>
              <a:ahLst/>
              <a:cxnLst/>
              <a:rect r="r" b="b" t="t" l="l"/>
              <a:pathLst>
                <a:path h="609600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908166" y="1136325"/>
            <a:ext cx="5816332" cy="5032385"/>
            <a:chOff x="0" y="0"/>
            <a:chExt cx="406400" cy="3516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698468" y="2422885"/>
            <a:ext cx="19639533" cy="4114800"/>
            <a:chOff x="0" y="0"/>
            <a:chExt cx="3042678" cy="6374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42677" cy="637490"/>
            </a:xfrm>
            <a:custGeom>
              <a:avLst/>
              <a:gdLst/>
              <a:ahLst/>
              <a:cxnLst/>
              <a:rect r="r" b="b" t="t" l="l"/>
              <a:pathLst>
                <a:path h="637490" w="3042677">
                  <a:moveTo>
                    <a:pt x="0" y="0"/>
                  </a:moveTo>
                  <a:lnTo>
                    <a:pt x="3042677" y="0"/>
                  </a:lnTo>
                  <a:lnTo>
                    <a:pt x="3042677" y="637490"/>
                  </a:lnTo>
                  <a:lnTo>
                    <a:pt x="0" y="637490"/>
                  </a:lnTo>
                  <a:close/>
                </a:path>
              </a:pathLst>
            </a:custGeom>
            <a:blipFill>
              <a:blip r:embed="rId3"/>
              <a:stretch>
                <a:fillRect l="0" t="-36820" r="0" b="-191913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-1404001">
            <a:off x="-770793" y="-1505958"/>
            <a:ext cx="5816332" cy="11094210"/>
            <a:chOff x="0" y="0"/>
            <a:chExt cx="406400" cy="77517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0" y="1136325"/>
            <a:ext cx="5816332" cy="9650123"/>
            <a:chOff x="0" y="0"/>
            <a:chExt cx="406400" cy="6742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674275"/>
            </a:xfrm>
            <a:custGeom>
              <a:avLst/>
              <a:gdLst/>
              <a:ahLst/>
              <a:cxnLst/>
              <a:rect r="r" b="b" t="t" l="l"/>
              <a:pathLst>
                <a:path h="67427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74275"/>
                  </a:lnTo>
                  <a:lnTo>
                    <a:pt x="0" y="674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203200" cy="712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7577373" y="6509110"/>
            <a:ext cx="10556506" cy="239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2"/>
              </a:lnSpc>
            </a:pPr>
            <a:r>
              <a:rPr lang="en-US" sz="6858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GRACIAS POR SU ATENCIÓN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327668" y="-4227407"/>
            <a:ext cx="5816332" cy="8724498"/>
            <a:chOff x="0" y="0"/>
            <a:chExt cx="406400" cy="609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609600"/>
            </a:xfrm>
            <a:custGeom>
              <a:avLst/>
              <a:gdLst/>
              <a:ahLst/>
              <a:cxnLst/>
              <a:rect r="r" b="b" t="t" l="l"/>
              <a:pathLst>
                <a:path h="609600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255102" y="-3154546"/>
            <a:ext cx="5816332" cy="5032385"/>
            <a:chOff x="0" y="0"/>
            <a:chExt cx="406400" cy="3516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351533" y="-1867985"/>
            <a:ext cx="19639533" cy="4114800"/>
            <a:chOff x="0" y="0"/>
            <a:chExt cx="3042678" cy="6374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42677" cy="637490"/>
            </a:xfrm>
            <a:custGeom>
              <a:avLst/>
              <a:gdLst/>
              <a:ahLst/>
              <a:cxnLst/>
              <a:rect r="r" b="b" t="t" l="l"/>
              <a:pathLst>
                <a:path h="637490" w="3042677">
                  <a:moveTo>
                    <a:pt x="0" y="0"/>
                  </a:moveTo>
                  <a:lnTo>
                    <a:pt x="3042677" y="0"/>
                  </a:lnTo>
                  <a:lnTo>
                    <a:pt x="3042677" y="637490"/>
                  </a:lnTo>
                  <a:lnTo>
                    <a:pt x="0" y="637490"/>
                  </a:lnTo>
                  <a:close/>
                </a:path>
              </a:pathLst>
            </a:custGeom>
            <a:blipFill>
              <a:blip r:embed="rId3"/>
              <a:stretch>
                <a:fillRect l="0" t="-114366" r="0" b="-114366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-1404001">
            <a:off x="-1515762" y="-4995058"/>
            <a:ext cx="5816332" cy="11094210"/>
            <a:chOff x="0" y="0"/>
            <a:chExt cx="406400" cy="77517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1084091">
            <a:off x="-1646883" y="-4493171"/>
            <a:ext cx="5816332" cy="14842540"/>
            <a:chOff x="0" y="0"/>
            <a:chExt cx="406400" cy="10370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1037081"/>
            </a:xfrm>
            <a:custGeom>
              <a:avLst/>
              <a:gdLst/>
              <a:ahLst/>
              <a:cxnLst/>
              <a:rect r="r" b="b" t="t" l="l"/>
              <a:pathLst>
                <a:path h="103708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1037081"/>
                  </a:lnTo>
                  <a:lnTo>
                    <a:pt x="0" y="103708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203200" cy="10751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1084091">
            <a:off x="15379834" y="2782821"/>
            <a:ext cx="5816332" cy="14842540"/>
            <a:chOff x="0" y="0"/>
            <a:chExt cx="406400" cy="103708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06400" cy="1037081"/>
            </a:xfrm>
            <a:custGeom>
              <a:avLst/>
              <a:gdLst/>
              <a:ahLst/>
              <a:cxnLst/>
              <a:rect r="r" b="b" t="t" l="l"/>
              <a:pathLst>
                <a:path h="103708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1037081"/>
                  </a:lnTo>
                  <a:lnTo>
                    <a:pt x="0" y="103708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203200" cy="10751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154517" y="5705796"/>
            <a:ext cx="12039810" cy="3764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98"/>
              </a:lnSpc>
            </a:pPr>
            <a:r>
              <a:rPr lang="en-US" sz="357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Empresa: PepsiCo Chile</a:t>
            </a:r>
          </a:p>
          <a:p>
            <a:pPr algn="just">
              <a:lnSpc>
                <a:spcPts val="4998"/>
              </a:lnSpc>
            </a:pPr>
          </a:p>
          <a:p>
            <a:pPr algn="just">
              <a:lnSpc>
                <a:spcPts val="4998"/>
              </a:lnSpc>
            </a:pPr>
            <a:r>
              <a:rPr lang="en-US" sz="357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Ingreso de vehículos a talleres gestionado de forma manual (planillas y mensajería informal).</a:t>
            </a:r>
          </a:p>
          <a:p>
            <a:pPr algn="just">
              <a:lnSpc>
                <a:spcPts val="4998"/>
              </a:lnSpc>
            </a:pPr>
          </a:p>
          <a:p>
            <a:pPr algn="just">
              <a:lnSpc>
                <a:spcPts val="4998"/>
              </a:lnSpc>
            </a:pPr>
            <a:r>
              <a:rPr lang="en-US" sz="357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Problemas: baja trazabilidad, falta de control, retrasos.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071434" y="2101012"/>
            <a:ext cx="10102968" cy="2032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699"/>
              </a:lnSpc>
            </a:pPr>
            <a:r>
              <a:rPr lang="en-US" sz="11927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CONTEXTO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13833079" y="2911432"/>
            <a:ext cx="4251743" cy="8109875"/>
            <a:chOff x="0" y="0"/>
            <a:chExt cx="406400" cy="7751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5400000">
            <a:off x="13833079" y="-2857461"/>
            <a:ext cx="4251743" cy="8109875"/>
            <a:chOff x="0" y="0"/>
            <a:chExt cx="406400" cy="77517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204116" y="0"/>
            <a:ext cx="4055184" cy="10609391"/>
            <a:chOff x="0" y="0"/>
            <a:chExt cx="628254" cy="164367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28254" cy="1643672"/>
            </a:xfrm>
            <a:custGeom>
              <a:avLst/>
              <a:gdLst/>
              <a:ahLst/>
              <a:cxnLst/>
              <a:rect r="r" b="b" t="t" l="l"/>
              <a:pathLst>
                <a:path h="1643672" w="628254">
                  <a:moveTo>
                    <a:pt x="0" y="0"/>
                  </a:moveTo>
                  <a:lnTo>
                    <a:pt x="628254" y="0"/>
                  </a:lnTo>
                  <a:lnTo>
                    <a:pt x="628254" y="1643672"/>
                  </a:lnTo>
                  <a:lnTo>
                    <a:pt x="0" y="1643672"/>
                  </a:lnTo>
                  <a:close/>
                </a:path>
              </a:pathLst>
            </a:custGeom>
            <a:blipFill>
              <a:blip r:embed="rId3"/>
              <a:stretch>
                <a:fillRect l="-139927" t="0" r="-139927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-5400000">
            <a:off x="13347380" y="-245890"/>
            <a:ext cx="4379529" cy="7266262"/>
            <a:chOff x="0" y="0"/>
            <a:chExt cx="406400" cy="6742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674275"/>
            </a:xfrm>
            <a:custGeom>
              <a:avLst/>
              <a:gdLst/>
              <a:ahLst/>
              <a:cxnLst/>
              <a:rect r="r" b="b" t="t" l="l"/>
              <a:pathLst>
                <a:path h="67427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74275"/>
                  </a:lnTo>
                  <a:lnTo>
                    <a:pt x="0" y="674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712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5400000">
            <a:off x="13999337" y="4871045"/>
            <a:ext cx="4379529" cy="8570177"/>
            <a:chOff x="0" y="0"/>
            <a:chExt cx="406400" cy="79527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795273"/>
            </a:xfrm>
            <a:custGeom>
              <a:avLst/>
              <a:gdLst/>
              <a:ahLst/>
              <a:cxnLst/>
              <a:rect r="r" b="b" t="t" l="l"/>
              <a:pathLst>
                <a:path h="795273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5273"/>
                  </a:lnTo>
                  <a:lnTo>
                    <a:pt x="0" y="79527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203200" cy="833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-3083235" y="5577006"/>
            <a:ext cx="5816332" cy="5032385"/>
            <a:chOff x="0" y="0"/>
            <a:chExt cx="406400" cy="35162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-2657239" y="-1217315"/>
            <a:ext cx="5816332" cy="9650123"/>
            <a:chOff x="0" y="0"/>
            <a:chExt cx="406400" cy="67427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06400" cy="674275"/>
            </a:xfrm>
            <a:custGeom>
              <a:avLst/>
              <a:gdLst/>
              <a:ahLst/>
              <a:cxnLst/>
              <a:rect r="r" b="b" t="t" l="l"/>
              <a:pathLst>
                <a:path h="67427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74275"/>
                  </a:lnTo>
                  <a:lnTo>
                    <a:pt x="0" y="674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203200" cy="712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2733098" y="3198476"/>
            <a:ext cx="5994188" cy="2799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Aseguramiento de Calidad de Software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Análisis y Evaluación de Soluciones Informáticas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Gestión de Proyectos Informáticos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Desarrollo de Software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Gestión de Proyectos BI</a:t>
            </a:r>
          </a:p>
          <a:p>
            <a:pPr algn="just">
              <a:lnSpc>
                <a:spcPts val="3220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2733098" y="2856846"/>
            <a:ext cx="574174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b="true" sz="2300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ÁREA DE DESEMPEÑO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733098" y="6494268"/>
            <a:ext cx="7161733" cy="319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Proponer soluciones informáticas analizando integralmente procesos.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Gestionar proyectos y apoyar la toma de decisiones.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Construir modelos de datos escalables.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Desarrollar software con buenas prácticas.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Implementar soluciones sistémicas integrales.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Asegurar cumplimiento de normas de seguridad.</a:t>
            </a:r>
          </a:p>
          <a:p>
            <a:pPr algn="just">
              <a:lnSpc>
                <a:spcPts val="3220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2733098" y="6080336"/>
            <a:ext cx="5994188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b="true" sz="2300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COMPETENCIAS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733098" y="16111"/>
            <a:ext cx="7449947" cy="2441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</a:pPr>
            <a:r>
              <a:rPr lang="en-US" sz="7000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DESCRIPCIÓN PROYECTO APT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222" r="0" b="-11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072637" y="-247805"/>
            <a:ext cx="5816332" cy="9264440"/>
            <a:chOff x="0" y="0"/>
            <a:chExt cx="406400" cy="6473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647327"/>
            </a:xfrm>
            <a:custGeom>
              <a:avLst/>
              <a:gdLst/>
              <a:ahLst/>
              <a:cxnLst/>
              <a:rect r="r" b="b" t="t" l="l"/>
              <a:pathLst>
                <a:path h="64732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47327"/>
                  </a:lnTo>
                  <a:lnTo>
                    <a:pt x="0" y="64732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685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908166" y="723900"/>
            <a:ext cx="5816332" cy="5032385"/>
            <a:chOff x="0" y="0"/>
            <a:chExt cx="406400" cy="3516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698468" y="2059650"/>
            <a:ext cx="19639533" cy="6067353"/>
            <a:chOff x="0" y="0"/>
            <a:chExt cx="3042678" cy="93999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42677" cy="939992"/>
            </a:xfrm>
            <a:custGeom>
              <a:avLst/>
              <a:gdLst/>
              <a:ahLst/>
              <a:cxnLst/>
              <a:rect r="r" b="b" t="t" l="l"/>
              <a:pathLst>
                <a:path h="939992" w="3042677">
                  <a:moveTo>
                    <a:pt x="0" y="0"/>
                  </a:moveTo>
                  <a:lnTo>
                    <a:pt x="3042677" y="0"/>
                  </a:lnTo>
                  <a:lnTo>
                    <a:pt x="3042677" y="939992"/>
                  </a:lnTo>
                  <a:lnTo>
                    <a:pt x="0" y="939992"/>
                  </a:lnTo>
                  <a:close/>
                </a:path>
              </a:pathLst>
            </a:custGeom>
            <a:solidFill>
              <a:srgbClr val="CAE4FC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-1404001">
            <a:off x="-770793" y="-475515"/>
            <a:ext cx="5816332" cy="11094210"/>
            <a:chOff x="0" y="0"/>
            <a:chExt cx="406400" cy="77517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0" y="723900"/>
            <a:ext cx="5816332" cy="9650123"/>
            <a:chOff x="0" y="0"/>
            <a:chExt cx="406400" cy="6742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674275"/>
            </a:xfrm>
            <a:custGeom>
              <a:avLst/>
              <a:gdLst/>
              <a:ahLst/>
              <a:cxnLst/>
              <a:rect r="r" b="b" t="t" l="l"/>
              <a:pathLst>
                <a:path h="67427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74275"/>
                  </a:lnTo>
                  <a:lnTo>
                    <a:pt x="0" y="674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203200" cy="712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5704703" y="2982295"/>
            <a:ext cx="12122295" cy="4255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7280" indent="-293640" lvl="1">
              <a:lnSpc>
                <a:spcPts val="3808"/>
              </a:lnSpc>
              <a:buFont typeface="Arial"/>
              <a:buChar char="•"/>
            </a:pPr>
            <a:r>
              <a:rPr lang="en-US" sz="272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Relevancia: digitalizar y centralizar procesos, optimizar eficiencia y datos.</a:t>
            </a:r>
          </a:p>
          <a:p>
            <a:pPr algn="just" marL="587280" indent="-293640" lvl="1">
              <a:lnSpc>
                <a:spcPts val="3808"/>
              </a:lnSpc>
              <a:buFont typeface="Arial"/>
              <a:buChar char="•"/>
            </a:pPr>
            <a:r>
              <a:rPr lang="en-US" sz="272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Descripción: plataforma web responsiva, registros, agenda, estados, documentos, reportes.</a:t>
            </a:r>
          </a:p>
          <a:p>
            <a:pPr algn="just" marL="587280" indent="-293640" lvl="1">
              <a:lnSpc>
                <a:spcPts val="3808"/>
              </a:lnSpc>
              <a:buFont typeface="Arial"/>
              <a:buChar char="•"/>
            </a:pPr>
            <a:r>
              <a:rPr lang="en-US" sz="272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Pertinencia: responde al perfil de egreso (gestión, desarrollo, arquitectura, datos).</a:t>
            </a:r>
          </a:p>
          <a:p>
            <a:pPr algn="just" marL="587280" indent="-293640" lvl="1">
              <a:lnSpc>
                <a:spcPts val="3808"/>
              </a:lnSpc>
              <a:buFont typeface="Arial"/>
              <a:buChar char="•"/>
            </a:pPr>
            <a:r>
              <a:rPr lang="en-US" sz="272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Intereses profesionales: transformación digital y optimización logística.</a:t>
            </a:r>
          </a:p>
          <a:p>
            <a:pPr algn="just" marL="587280" indent="-293640" lvl="1">
              <a:lnSpc>
                <a:spcPts val="3808"/>
              </a:lnSpc>
              <a:buFont typeface="Arial"/>
              <a:buChar char="•"/>
            </a:pPr>
            <a:r>
              <a:rPr lang="en-US" sz="2720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Factibilidad: 12 semanas, enfoque en MVP, recursos open-source, mitigación de riesgos.</a:t>
            </a:r>
          </a:p>
          <a:p>
            <a:pPr algn="just">
              <a:lnSpc>
                <a:spcPts val="3808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5816332" y="2127348"/>
            <a:ext cx="1189903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000"/>
              </a:lnSpc>
            </a:pPr>
            <a:r>
              <a:rPr lang="en-US" sz="5000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FUNDAMENTACIÓN PROYECTO APT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27625" y="-5412056"/>
            <a:ext cx="5816332" cy="8724498"/>
            <a:chOff x="0" y="0"/>
            <a:chExt cx="406400" cy="609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609600"/>
            </a:xfrm>
            <a:custGeom>
              <a:avLst/>
              <a:gdLst/>
              <a:ahLst/>
              <a:cxnLst/>
              <a:rect r="r" b="b" t="t" l="l"/>
              <a:pathLst>
                <a:path h="609600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255102" y="-3154546"/>
            <a:ext cx="5816332" cy="5032385"/>
            <a:chOff x="0" y="0"/>
            <a:chExt cx="406400" cy="3516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351533" y="-1867985"/>
            <a:ext cx="19639533" cy="4114800"/>
            <a:chOff x="0" y="0"/>
            <a:chExt cx="3042678" cy="6374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42677" cy="637490"/>
            </a:xfrm>
            <a:custGeom>
              <a:avLst/>
              <a:gdLst/>
              <a:ahLst/>
              <a:cxnLst/>
              <a:rect r="r" b="b" t="t" l="l"/>
              <a:pathLst>
                <a:path h="637490" w="3042677">
                  <a:moveTo>
                    <a:pt x="0" y="0"/>
                  </a:moveTo>
                  <a:lnTo>
                    <a:pt x="3042677" y="0"/>
                  </a:lnTo>
                  <a:lnTo>
                    <a:pt x="3042677" y="637490"/>
                  </a:lnTo>
                  <a:lnTo>
                    <a:pt x="0" y="637490"/>
                  </a:lnTo>
                  <a:close/>
                </a:path>
              </a:pathLst>
            </a:custGeom>
            <a:blipFill>
              <a:blip r:embed="rId3"/>
              <a:stretch>
                <a:fillRect l="0" t="-114366" r="0" b="-114366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-1404001">
            <a:off x="-4259699" y="-6185458"/>
            <a:ext cx="5816332" cy="11094210"/>
            <a:chOff x="0" y="0"/>
            <a:chExt cx="406400" cy="77517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1084091">
            <a:off x="-2572040" y="-5129473"/>
            <a:ext cx="6060900" cy="14842540"/>
            <a:chOff x="0" y="0"/>
            <a:chExt cx="423488" cy="10370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23488" cy="1037081"/>
            </a:xfrm>
            <a:custGeom>
              <a:avLst/>
              <a:gdLst/>
              <a:ahLst/>
              <a:cxnLst/>
              <a:rect r="r" b="b" t="t" l="l"/>
              <a:pathLst>
                <a:path h="1037081" w="423488">
                  <a:moveTo>
                    <a:pt x="203200" y="0"/>
                  </a:moveTo>
                  <a:lnTo>
                    <a:pt x="423488" y="0"/>
                  </a:lnTo>
                  <a:lnTo>
                    <a:pt x="220288" y="1037081"/>
                  </a:lnTo>
                  <a:lnTo>
                    <a:pt x="0" y="103708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220288" cy="10751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1084091">
            <a:off x="15379834" y="4628285"/>
            <a:ext cx="5816332" cy="14842540"/>
            <a:chOff x="0" y="0"/>
            <a:chExt cx="406400" cy="103708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06400" cy="1037081"/>
            </a:xfrm>
            <a:custGeom>
              <a:avLst/>
              <a:gdLst/>
              <a:ahLst/>
              <a:cxnLst/>
              <a:rect r="r" b="b" t="t" l="l"/>
              <a:pathLst>
                <a:path h="103708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1037081"/>
                  </a:lnTo>
                  <a:lnTo>
                    <a:pt x="0" y="103708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203200" cy="10751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9673882" y="4242304"/>
            <a:ext cx="8472181" cy="6188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6785" indent="-293393" lvl="1">
              <a:lnSpc>
                <a:spcPts val="3805"/>
              </a:lnSpc>
              <a:buFont typeface="Arial"/>
              <a:buChar char="•"/>
            </a:pPr>
            <a:r>
              <a:rPr lang="en-US" sz="2717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Optimizar la programación y control de los ingresos de vehículos, asegurando una planificación ordenada y sin duplicidades.</a:t>
            </a:r>
          </a:p>
          <a:p>
            <a:pPr algn="just" marL="586785" indent="-293393" lvl="1">
              <a:lnSpc>
                <a:spcPts val="3805"/>
              </a:lnSpc>
              <a:buFont typeface="Arial"/>
              <a:buChar char="•"/>
            </a:pPr>
            <a:r>
              <a:rPr lang="en-US" sz="2717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Habilitar la gestión en tiempo real de estados y pausas, permitiendo un monitoreo continuo del proceso de atención en taller.</a:t>
            </a:r>
          </a:p>
          <a:p>
            <a:pPr algn="just" marL="586785" indent="-293393" lvl="1">
              <a:lnSpc>
                <a:spcPts val="3805"/>
              </a:lnSpc>
              <a:buFont typeface="Arial"/>
              <a:buChar char="•"/>
            </a:pPr>
            <a:r>
              <a:rPr lang="en-US" sz="2717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Unificar la comunicación y la documentación en una plataforma centralizada, garantizando acceso rápido y trazabilidad de la información.</a:t>
            </a:r>
          </a:p>
          <a:p>
            <a:pPr algn="just" marL="586785" indent="-293393" lvl="1">
              <a:lnSpc>
                <a:spcPts val="3805"/>
              </a:lnSpc>
              <a:buFont typeface="Arial"/>
              <a:buChar char="•"/>
            </a:pPr>
            <a:r>
              <a:rPr lang="en-US" sz="2717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Proporcionar reportes automáticos y actualizados, que faciliten el análisis de datos y apoyen la toma de decisiones de la organización.</a:t>
            </a:r>
          </a:p>
          <a:p>
            <a:pPr algn="just">
              <a:lnSpc>
                <a:spcPts val="3805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922515" y="4251829"/>
            <a:ext cx="7653039" cy="530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0361" indent="-300181" lvl="1">
              <a:lnSpc>
                <a:spcPts val="3893"/>
              </a:lnSpc>
              <a:spcBef>
                <a:spcPct val="0"/>
              </a:spcBef>
              <a:buFont typeface="Arial"/>
              <a:buChar char="•"/>
            </a:pPr>
            <a:r>
              <a:rPr lang="en-US" sz="2780" strike="noStrike" u="none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Desarrollar una plataforma web responsiva que permita gestionar de manera eficiente el ingreso de vehículos a talleres de PepsiCo Chile.</a:t>
            </a:r>
          </a:p>
          <a:p>
            <a:pPr algn="just" marL="600361" indent="-300181" lvl="1">
              <a:lnSpc>
                <a:spcPts val="3893"/>
              </a:lnSpc>
              <a:spcBef>
                <a:spcPct val="0"/>
              </a:spcBef>
              <a:buFont typeface="Arial"/>
              <a:buChar char="•"/>
            </a:pPr>
            <a:r>
              <a:rPr lang="en-US" sz="2780" strike="noStrike" u="none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integrando en un único sistema las funciones de registro, programación de ingresos, gestión de estados y pausas, centralización de documentación y generación de reportes, con el fin de optimizar tiempos, mejorar la trazabilidad de la información y apoyar la toma de decisiones organizacionales.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541652" y="3818427"/>
            <a:ext cx="7604411" cy="490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84"/>
              </a:lnSpc>
            </a:pPr>
            <a:r>
              <a:rPr lang="en-US" b="true" sz="2917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OBJETIVOS ESPECIFIICOS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390164" y="2158447"/>
            <a:ext cx="10680492" cy="1153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2"/>
              </a:lnSpc>
            </a:pPr>
            <a:r>
              <a:rPr lang="en-US" sz="6737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OBJETIVOS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71144" y="3818427"/>
            <a:ext cx="7604411" cy="490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84"/>
              </a:lnSpc>
            </a:pPr>
            <a:r>
              <a:rPr lang="en-US" b="true" sz="2917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OBJETIVOS GENERALES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202983" y="5022500"/>
            <a:ext cx="4251743" cy="8109875"/>
            <a:chOff x="0" y="0"/>
            <a:chExt cx="406400" cy="7751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10304" y="0"/>
            <a:ext cx="4055184" cy="10609391"/>
            <a:chOff x="0" y="0"/>
            <a:chExt cx="628254" cy="16436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28254" cy="1643672"/>
            </a:xfrm>
            <a:custGeom>
              <a:avLst/>
              <a:gdLst/>
              <a:ahLst/>
              <a:cxnLst/>
              <a:rect r="r" b="b" t="t" l="l"/>
              <a:pathLst>
                <a:path h="1643672" w="628254">
                  <a:moveTo>
                    <a:pt x="0" y="0"/>
                  </a:moveTo>
                  <a:lnTo>
                    <a:pt x="628254" y="0"/>
                  </a:lnTo>
                  <a:lnTo>
                    <a:pt x="628254" y="1643672"/>
                  </a:lnTo>
                  <a:lnTo>
                    <a:pt x="0" y="1643672"/>
                  </a:lnTo>
                  <a:close/>
                </a:path>
              </a:pathLst>
            </a:custGeom>
            <a:blipFill>
              <a:blip r:embed="rId3"/>
              <a:stretch>
                <a:fillRect l="-139927" t="0" r="-139927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5400000">
            <a:off x="-91061" y="2602584"/>
            <a:ext cx="4379529" cy="8570177"/>
            <a:chOff x="0" y="0"/>
            <a:chExt cx="406400" cy="79527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795273"/>
            </a:xfrm>
            <a:custGeom>
              <a:avLst/>
              <a:gdLst/>
              <a:ahLst/>
              <a:cxnLst/>
              <a:rect r="r" b="b" t="t" l="l"/>
              <a:pathLst>
                <a:path h="795273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5273"/>
                  </a:lnTo>
                  <a:lnTo>
                    <a:pt x="0" y="79527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203200" cy="833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5400000">
            <a:off x="6290470" y="-560065"/>
            <a:ext cx="4251743" cy="5017332"/>
            <a:chOff x="0" y="0"/>
            <a:chExt cx="406400" cy="47957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479578"/>
            </a:xfrm>
            <a:custGeom>
              <a:avLst/>
              <a:gdLst/>
              <a:ahLst/>
              <a:cxnLst/>
              <a:rect r="r" b="b" t="t" l="l"/>
              <a:pathLst>
                <a:path h="479578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479578"/>
                  </a:lnTo>
                  <a:lnTo>
                    <a:pt x="406400" y="47957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517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529710" y="-6534918"/>
            <a:ext cx="4055184" cy="10609391"/>
            <a:chOff x="0" y="0"/>
            <a:chExt cx="628254" cy="164367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8254" cy="1643672"/>
            </a:xfrm>
            <a:custGeom>
              <a:avLst/>
              <a:gdLst/>
              <a:ahLst/>
              <a:cxnLst/>
              <a:rect r="r" b="b" t="t" l="l"/>
              <a:pathLst>
                <a:path h="1643672" w="628254">
                  <a:moveTo>
                    <a:pt x="0" y="0"/>
                  </a:moveTo>
                  <a:lnTo>
                    <a:pt x="628254" y="0"/>
                  </a:lnTo>
                  <a:lnTo>
                    <a:pt x="628254" y="1643672"/>
                  </a:lnTo>
                  <a:lnTo>
                    <a:pt x="0" y="1643672"/>
                  </a:lnTo>
                  <a:close/>
                </a:path>
              </a:pathLst>
            </a:custGeom>
            <a:blipFill>
              <a:blip r:embed="rId3"/>
              <a:stretch>
                <a:fillRect l="-139927" t="0" r="-139927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-5400000">
            <a:off x="5367537" y="-3608869"/>
            <a:ext cx="4379529" cy="6735412"/>
            <a:chOff x="0" y="0"/>
            <a:chExt cx="406400" cy="62501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06400" cy="625015"/>
            </a:xfrm>
            <a:custGeom>
              <a:avLst/>
              <a:gdLst/>
              <a:ahLst/>
              <a:cxnLst/>
              <a:rect r="r" b="b" t="t" l="l"/>
              <a:pathLst>
                <a:path h="62501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25015"/>
                  </a:lnTo>
                  <a:lnTo>
                    <a:pt x="0" y="62501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01600" y="-38100"/>
              <a:ext cx="203200" cy="663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-5400000">
            <a:off x="12398706" y="-4939136"/>
            <a:ext cx="4379529" cy="8570177"/>
            <a:chOff x="0" y="0"/>
            <a:chExt cx="406400" cy="79527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06400" cy="795273"/>
            </a:xfrm>
            <a:custGeom>
              <a:avLst/>
              <a:gdLst/>
              <a:ahLst/>
              <a:cxnLst/>
              <a:rect r="r" b="b" t="t" l="l"/>
              <a:pathLst>
                <a:path h="795273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5273"/>
                  </a:lnTo>
                  <a:lnTo>
                    <a:pt x="0" y="79527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101600" y="-38100"/>
              <a:ext cx="203200" cy="833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6629380" y="4782685"/>
            <a:ext cx="11401320" cy="2034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09"/>
              </a:lnSpc>
            </a:pPr>
            <a:r>
              <a:rPr lang="en-US" sz="2935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El desarrollo del proyecto se utilizara la metodología tradicional de gestión y desarrollo de software, en la cual las fases se realizan de manera secuencial y estructurada, permitiendo planificar, organizar y controlar cada etapa del ciclo de vida del sistema.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510013" y="7767262"/>
            <a:ext cx="11520687" cy="2273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6827" indent="-283413" lvl="1">
              <a:lnSpc>
                <a:spcPts val="3675"/>
              </a:lnSpc>
              <a:buFont typeface="Arial"/>
              <a:buChar char="•"/>
            </a:pPr>
            <a:r>
              <a:rPr lang="en-US" sz="2625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Líder de Proyecto: Bairon Labe (coordinación, hitos, comunicación).</a:t>
            </a:r>
          </a:p>
          <a:p>
            <a:pPr algn="just" marL="566827" indent="-283413" lvl="1">
              <a:lnSpc>
                <a:spcPts val="3675"/>
              </a:lnSpc>
              <a:buFont typeface="Arial"/>
              <a:buChar char="•"/>
            </a:pPr>
            <a:r>
              <a:rPr lang="en-US" sz="2625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Analista de Requerimientos: Alexander Aguilera (documentación, diagramas, validación).</a:t>
            </a:r>
          </a:p>
          <a:p>
            <a:pPr algn="just" marL="566827" indent="-283413" lvl="1">
              <a:lnSpc>
                <a:spcPts val="3675"/>
              </a:lnSpc>
              <a:buFont typeface="Arial"/>
              <a:buChar char="•"/>
            </a:pPr>
            <a:r>
              <a:rPr lang="en-US" sz="2625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Desarrollador: Alexander Aguilera (MVP, BD, reportes).</a:t>
            </a:r>
          </a:p>
          <a:p>
            <a:pPr algn="just" marL="566827" indent="-283413" lvl="1">
              <a:lnSpc>
                <a:spcPts val="3675"/>
              </a:lnSpc>
              <a:buFont typeface="Arial"/>
              <a:buChar char="•"/>
            </a:pPr>
            <a:r>
              <a:rPr lang="en-US" sz="2625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QA &amp; Documentación: Bairon Labe (pruebas, incidencias, manuales).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629380" y="4297947"/>
            <a:ext cx="11401320" cy="502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09"/>
              </a:lnSpc>
            </a:pPr>
            <a:r>
              <a:rPr lang="en-US" b="true" sz="2935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METODOLOGÍA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510013" y="7236034"/>
            <a:ext cx="11401320" cy="502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09"/>
              </a:lnSpc>
            </a:pPr>
            <a:r>
              <a:rPr lang="en-US" b="true" sz="2935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ROLES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445381" y="1896306"/>
            <a:ext cx="6955918" cy="2311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97"/>
              </a:lnSpc>
            </a:pPr>
            <a:r>
              <a:rPr lang="en-US" sz="6640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METODOLOGÍA Y ROLES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54521" y="-5412056"/>
            <a:ext cx="5816332" cy="8724498"/>
            <a:chOff x="0" y="0"/>
            <a:chExt cx="406400" cy="609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609600"/>
            </a:xfrm>
            <a:custGeom>
              <a:avLst/>
              <a:gdLst/>
              <a:ahLst/>
              <a:cxnLst/>
              <a:rect r="r" b="b" t="t" l="l"/>
              <a:pathLst>
                <a:path h="609600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255102" y="-3154546"/>
            <a:ext cx="5816332" cy="5032385"/>
            <a:chOff x="0" y="0"/>
            <a:chExt cx="406400" cy="3516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351533" y="-1867985"/>
            <a:ext cx="19639533" cy="4114800"/>
            <a:chOff x="0" y="0"/>
            <a:chExt cx="3042678" cy="6374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42677" cy="637490"/>
            </a:xfrm>
            <a:custGeom>
              <a:avLst/>
              <a:gdLst/>
              <a:ahLst/>
              <a:cxnLst/>
              <a:rect r="r" b="b" t="t" l="l"/>
              <a:pathLst>
                <a:path h="637490" w="3042677">
                  <a:moveTo>
                    <a:pt x="0" y="0"/>
                  </a:moveTo>
                  <a:lnTo>
                    <a:pt x="3042677" y="0"/>
                  </a:lnTo>
                  <a:lnTo>
                    <a:pt x="3042677" y="637490"/>
                  </a:lnTo>
                  <a:lnTo>
                    <a:pt x="0" y="637490"/>
                  </a:lnTo>
                  <a:close/>
                </a:path>
              </a:pathLst>
            </a:custGeom>
            <a:blipFill>
              <a:blip r:embed="rId3"/>
              <a:stretch>
                <a:fillRect l="0" t="-114366" r="0" b="-114366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815819" y="3722017"/>
            <a:ext cx="8589440" cy="6564983"/>
            <a:chOff x="0" y="0"/>
            <a:chExt cx="1330729" cy="101708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30729" cy="1017088"/>
            </a:xfrm>
            <a:custGeom>
              <a:avLst/>
              <a:gdLst/>
              <a:ahLst/>
              <a:cxnLst/>
              <a:rect r="r" b="b" t="t" l="l"/>
              <a:pathLst>
                <a:path h="1017088" w="1330729">
                  <a:moveTo>
                    <a:pt x="0" y="0"/>
                  </a:moveTo>
                  <a:lnTo>
                    <a:pt x="1330729" y="0"/>
                  </a:lnTo>
                  <a:lnTo>
                    <a:pt x="1330729" y="1017088"/>
                  </a:lnTo>
                  <a:lnTo>
                    <a:pt x="0" y="1017088"/>
                  </a:lnTo>
                  <a:close/>
                </a:path>
              </a:pathLst>
            </a:custGeom>
            <a:solidFill>
              <a:srgbClr val="CAE4FC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0" y="3722017"/>
            <a:ext cx="8595191" cy="6564983"/>
            <a:chOff x="0" y="0"/>
            <a:chExt cx="1331620" cy="101708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31620" cy="1017088"/>
            </a:xfrm>
            <a:custGeom>
              <a:avLst/>
              <a:gdLst/>
              <a:ahLst/>
              <a:cxnLst/>
              <a:rect r="r" b="b" t="t" l="l"/>
              <a:pathLst>
                <a:path h="1017088" w="1331620">
                  <a:moveTo>
                    <a:pt x="0" y="0"/>
                  </a:moveTo>
                  <a:lnTo>
                    <a:pt x="1331620" y="0"/>
                  </a:lnTo>
                  <a:lnTo>
                    <a:pt x="1331620" y="1017088"/>
                  </a:lnTo>
                  <a:lnTo>
                    <a:pt x="0" y="1017088"/>
                  </a:lnTo>
                  <a:close/>
                </a:path>
              </a:pathLst>
            </a:custGeom>
            <a:solidFill>
              <a:srgbClr val="CAE4FC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5" id="15"/>
          <p:cNvGrpSpPr/>
          <p:nvPr/>
        </p:nvGrpSpPr>
        <p:grpSpPr>
          <a:xfrm rot="-1404001">
            <a:off x="-5222134" y="-6649458"/>
            <a:ext cx="5816332" cy="11094210"/>
            <a:chOff x="0" y="0"/>
            <a:chExt cx="406400" cy="77517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775177"/>
            </a:xfrm>
            <a:custGeom>
              <a:avLst/>
              <a:gdLst/>
              <a:ahLst/>
              <a:cxnLst/>
              <a:rect r="r" b="b" t="t" l="l"/>
              <a:pathLst>
                <a:path h="775177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775177"/>
                  </a:lnTo>
                  <a:lnTo>
                    <a:pt x="406400" y="77517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813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1084091">
            <a:off x="-3756221" y="-5411120"/>
            <a:ext cx="6060900" cy="14842540"/>
            <a:chOff x="0" y="0"/>
            <a:chExt cx="423488" cy="103708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23488" cy="1037081"/>
            </a:xfrm>
            <a:custGeom>
              <a:avLst/>
              <a:gdLst/>
              <a:ahLst/>
              <a:cxnLst/>
              <a:rect r="r" b="b" t="t" l="l"/>
              <a:pathLst>
                <a:path h="1037081" w="423488">
                  <a:moveTo>
                    <a:pt x="203200" y="0"/>
                  </a:moveTo>
                  <a:lnTo>
                    <a:pt x="423488" y="0"/>
                  </a:lnTo>
                  <a:lnTo>
                    <a:pt x="220288" y="1037081"/>
                  </a:lnTo>
                  <a:lnTo>
                    <a:pt x="0" y="103708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101600" y="-38100"/>
              <a:ext cx="220288" cy="10751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815819" y="4381517"/>
            <a:ext cx="8057093" cy="5212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8289" indent="-289144" lvl="1">
              <a:lnSpc>
                <a:spcPts val="3749"/>
              </a:lnSpc>
              <a:buFont typeface="Arial"/>
              <a:buChar char="•"/>
            </a:pPr>
            <a:r>
              <a:rPr lang="en-US" b="true" sz="2678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Desarrollo y base de datos</a:t>
            </a:r>
          </a:p>
          <a:p>
            <a:pPr algn="just" marL="1156577" indent="-385526" lvl="2">
              <a:lnSpc>
                <a:spcPts val="3749"/>
              </a:lnSpc>
              <a:buFont typeface="Arial"/>
              <a:buChar char="⚬"/>
            </a:pPr>
            <a:r>
              <a:rPr lang="en-US" sz="2678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Implementación del entorno, tablas y scripts.</a:t>
            </a:r>
          </a:p>
          <a:p>
            <a:pPr algn="just" marL="578289" indent="-289144" lvl="1">
              <a:lnSpc>
                <a:spcPts val="3749"/>
              </a:lnSpc>
              <a:buFont typeface="Arial"/>
              <a:buChar char="•"/>
            </a:pPr>
            <a:r>
              <a:rPr lang="en-US" b="true" sz="2678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Control y seguimiento</a:t>
            </a:r>
          </a:p>
          <a:p>
            <a:pPr algn="just" marL="1156577" indent="-385526" lvl="2">
              <a:lnSpc>
                <a:spcPts val="3749"/>
              </a:lnSpc>
              <a:buFont typeface="Arial"/>
              <a:buChar char="⚬"/>
            </a:pPr>
            <a:r>
              <a:rPr lang="en-US" sz="2678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Minutas, matriz de seguimiento, verificación de alcances, gestión de cambios</a:t>
            </a:r>
          </a:p>
          <a:p>
            <a:pPr algn="just" marL="578289" indent="-289144" lvl="1">
              <a:lnSpc>
                <a:spcPts val="3749"/>
              </a:lnSpc>
              <a:buFont typeface="Arial"/>
              <a:buChar char="•"/>
            </a:pPr>
            <a:r>
              <a:rPr lang="en-US" b="true" sz="2678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Validación y pruebas</a:t>
            </a:r>
          </a:p>
          <a:p>
            <a:pPr algn="just" marL="1156577" indent="-385526" lvl="2">
              <a:lnSpc>
                <a:spcPts val="3749"/>
              </a:lnSpc>
              <a:buFont typeface="Arial"/>
              <a:buChar char="⚬"/>
            </a:pPr>
            <a:r>
              <a:rPr lang="en-US" sz="2678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Plan de Pruebas Final.</a:t>
            </a:r>
          </a:p>
          <a:p>
            <a:pPr algn="just" marL="578289" indent="-289144" lvl="1">
              <a:lnSpc>
                <a:spcPts val="3749"/>
              </a:lnSpc>
              <a:buFont typeface="Arial"/>
              <a:buChar char="•"/>
            </a:pPr>
            <a:r>
              <a:rPr lang="en-US" b="true" sz="2678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Entrega y soporte</a:t>
            </a:r>
          </a:p>
          <a:p>
            <a:pPr algn="just" marL="1156577" indent="-385526" lvl="2">
              <a:lnSpc>
                <a:spcPts val="3749"/>
              </a:lnSpc>
              <a:buFont typeface="Arial"/>
              <a:buChar char="⚬"/>
            </a:pPr>
            <a:r>
              <a:rPr lang="en-US" sz="2678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Reporte final, plan de implantación, plan de soporte y mantención, capacitación y manuales de usuario.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9237" y="4239618"/>
            <a:ext cx="8032197" cy="6047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7559" indent="-268780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Documentos de planificación:</a:t>
            </a:r>
          </a:p>
          <a:p>
            <a:pPr algn="just" marL="1075118" indent="-358373" lvl="2">
              <a:lnSpc>
                <a:spcPts val="3485"/>
              </a:lnSpc>
              <a:buFont typeface="Arial"/>
              <a:buChar char="⚬"/>
            </a:pPr>
            <a:r>
              <a:rPr lang="en-US" sz="2489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Acta de Constitución, Carta Gantt, EDT, RACI.</a:t>
            </a:r>
          </a:p>
          <a:p>
            <a:pPr algn="just" marL="537559" indent="-268780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Gestión de calidad y riesgos: </a:t>
            </a:r>
          </a:p>
          <a:p>
            <a:pPr algn="just" marL="1075118" indent="-358373" lvl="2">
              <a:lnSpc>
                <a:spcPts val="3485"/>
              </a:lnSpc>
              <a:buFont typeface="Arial"/>
              <a:buChar char="⚬"/>
            </a:pPr>
            <a:r>
              <a:rPr lang="en-US" sz="2489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Matriz de Riesgos, Plan de Calidad, Plan de Pruebas Inicial.</a:t>
            </a:r>
          </a:p>
          <a:p>
            <a:pPr algn="just" marL="537559" indent="-268780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Modelos y diagramas:</a:t>
            </a:r>
          </a:p>
          <a:p>
            <a:pPr algn="just" marL="1075118" indent="-358373" lvl="2">
              <a:lnSpc>
                <a:spcPts val="3485"/>
              </a:lnSpc>
              <a:buFont typeface="Arial"/>
              <a:buChar char="⚬"/>
            </a:pPr>
            <a:r>
              <a:rPr lang="en-US" sz="2489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UML (Casos de Uso, Clases, Actividad), E-R, Mockups, Diagrama de Arquitectura.</a:t>
            </a:r>
          </a:p>
          <a:p>
            <a:pPr algn="just" marL="537559" indent="-268780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Comunicación y recursos: </a:t>
            </a:r>
          </a:p>
          <a:p>
            <a:pPr algn="just" marL="1075118" indent="-358373" lvl="2">
              <a:lnSpc>
                <a:spcPts val="3485"/>
              </a:lnSpc>
              <a:buFont typeface="Arial"/>
              <a:buChar char="⚬"/>
            </a:pPr>
            <a:r>
              <a:rPr lang="en-US" sz="2489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Plan de Comunicación, Plan de Costos, Plan de Adquisiciones.</a:t>
            </a:r>
          </a:p>
          <a:p>
            <a:pPr algn="just" marL="537559" indent="-268780" lvl="1">
              <a:lnSpc>
                <a:spcPts val="3485"/>
              </a:lnSpc>
              <a:buFont typeface="Arial"/>
              <a:buChar char="•"/>
            </a:pPr>
            <a:r>
              <a:rPr lang="en-US" b="true" sz="2489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Especificación funcional: </a:t>
            </a:r>
          </a:p>
          <a:p>
            <a:pPr algn="just" marL="1075118" indent="-358373" lvl="2">
              <a:lnSpc>
                <a:spcPts val="3485"/>
              </a:lnSpc>
              <a:spcBef>
                <a:spcPct val="0"/>
              </a:spcBef>
              <a:buFont typeface="Arial"/>
              <a:buChar char="⚬"/>
            </a:pPr>
            <a:r>
              <a:rPr lang="en-US" sz="2489">
                <a:solidFill>
                  <a:srgbClr val="0A162E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Documento de Requerimientos y Diccionario de Datos.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042160" y="3664867"/>
            <a:ext cx="7604411" cy="497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84"/>
              </a:lnSpc>
            </a:pPr>
            <a:r>
              <a:rPr lang="en-US" b="true" sz="2917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INFORME FINAL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663366" y="2158447"/>
            <a:ext cx="10680492" cy="1153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2"/>
              </a:lnSpc>
            </a:pPr>
            <a:r>
              <a:rPr lang="en-US" sz="6737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EVIDENCIAS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54733" y="3664867"/>
            <a:ext cx="7604411" cy="497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84"/>
              </a:lnSpc>
            </a:pPr>
            <a:r>
              <a:rPr lang="en-US" b="true" sz="2917">
                <a:solidFill>
                  <a:srgbClr val="0A162E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INFORME DE AVANCES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222" r="0" b="-11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072637" y="-247805"/>
            <a:ext cx="5816332" cy="10952647"/>
            <a:chOff x="0" y="0"/>
            <a:chExt cx="406400" cy="76528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765286"/>
            </a:xfrm>
            <a:custGeom>
              <a:avLst/>
              <a:gdLst/>
              <a:ahLst/>
              <a:cxnLst/>
              <a:rect r="r" b="b" t="t" l="l"/>
              <a:pathLst>
                <a:path h="765286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65286"/>
                  </a:lnTo>
                  <a:lnTo>
                    <a:pt x="0" y="7652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8033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036254" y="0"/>
            <a:ext cx="5190841" cy="4491200"/>
            <a:chOff x="0" y="0"/>
            <a:chExt cx="406400" cy="3516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698468" y="1286546"/>
            <a:ext cx="19639533" cy="7971754"/>
            <a:chOff x="0" y="0"/>
            <a:chExt cx="3042678" cy="12350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42677" cy="1235033"/>
            </a:xfrm>
            <a:custGeom>
              <a:avLst/>
              <a:gdLst/>
              <a:ahLst/>
              <a:cxnLst/>
              <a:rect r="r" b="b" t="t" l="l"/>
              <a:pathLst>
                <a:path h="1235033" w="3042677">
                  <a:moveTo>
                    <a:pt x="0" y="0"/>
                  </a:moveTo>
                  <a:lnTo>
                    <a:pt x="3042677" y="0"/>
                  </a:lnTo>
                  <a:lnTo>
                    <a:pt x="3042677" y="1235033"/>
                  </a:lnTo>
                  <a:lnTo>
                    <a:pt x="0" y="1235033"/>
                  </a:lnTo>
                  <a:close/>
                </a:path>
              </a:pathLst>
            </a:custGeom>
            <a:solidFill>
              <a:srgbClr val="DDE8F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-1404001">
            <a:off x="-1479739" y="460874"/>
            <a:ext cx="5816332" cy="13154757"/>
            <a:chOff x="0" y="0"/>
            <a:chExt cx="406400" cy="91915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919152"/>
            </a:xfrm>
            <a:custGeom>
              <a:avLst/>
              <a:gdLst/>
              <a:ahLst/>
              <a:cxnLst/>
              <a:rect r="r" b="b" t="t" l="l"/>
              <a:pathLst>
                <a:path h="919152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919152"/>
                  </a:lnTo>
                  <a:lnTo>
                    <a:pt x="406400" y="91915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957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1368511" y="0"/>
            <a:ext cx="6312931" cy="10474051"/>
            <a:chOff x="0" y="0"/>
            <a:chExt cx="406400" cy="6742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674275"/>
            </a:xfrm>
            <a:custGeom>
              <a:avLst/>
              <a:gdLst/>
              <a:ahLst/>
              <a:cxnLst/>
              <a:rect r="r" b="b" t="t" l="l"/>
              <a:pathLst>
                <a:path h="67427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74275"/>
                  </a:lnTo>
                  <a:lnTo>
                    <a:pt x="0" y="674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203200" cy="712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aphicFrame>
        <p:nvGraphicFramePr>
          <p:cNvPr name="Table 17" id="17"/>
          <p:cNvGraphicFramePr>
            <a:graphicFrameLocks noGrp="true"/>
          </p:cNvGraphicFramePr>
          <p:nvPr/>
        </p:nvGraphicFramePr>
        <p:xfrm>
          <a:off x="4631674" y="2530099"/>
          <a:ext cx="13463840" cy="6425111"/>
        </p:xfrm>
        <a:graphic>
          <a:graphicData uri="http://schemas.openxmlformats.org/drawingml/2006/table">
            <a:tbl>
              <a:tblPr/>
              <a:tblGrid>
                <a:gridCol w="1511442"/>
                <a:gridCol w="3120754"/>
                <a:gridCol w="2795797"/>
                <a:gridCol w="3538282"/>
                <a:gridCol w="2497565"/>
              </a:tblGrid>
              <a:tr h="905725"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Fases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Actividad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Roles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Responsables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Duración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04240"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Fase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Levantamiento de requerimientos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Analista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Alexander Aguilera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2 semanas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7604"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Fase 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Análisis y diseño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Analista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Alexander Aguilera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2 semanas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5861"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Fase 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Desarrollo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Desarrollador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Alexander Aguilera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4 semanas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5725"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Fase 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QA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QA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Bairon Labe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2 semanas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65956"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Fase 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Implementación y cierre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Todo el equipo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899" strike="noStrike" u="none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Todo el equipo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 marL="0" indent="0" lvl="0">
                        <a:lnSpc>
                          <a:spcPts val="26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League Spartan"/>
                          <a:ea typeface="League Spartan"/>
                          <a:cs typeface="League Spartan"/>
                          <a:sym typeface="League Spartan"/>
                        </a:rPr>
                        <a:t>2 semanas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8" id="18"/>
          <p:cNvSpPr txBox="true"/>
          <p:nvPr/>
        </p:nvSpPr>
        <p:spPr>
          <a:xfrm rot="0">
            <a:off x="6527809" y="1286399"/>
            <a:ext cx="9816388" cy="1133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97"/>
              </a:lnSpc>
            </a:pPr>
            <a:r>
              <a:rPr lang="en-US" sz="6640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PLAN DE TRABAJO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222" r="0" b="-11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072637" y="-247805"/>
            <a:ext cx="5816332" cy="10952647"/>
            <a:chOff x="0" y="0"/>
            <a:chExt cx="406400" cy="76528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765286"/>
            </a:xfrm>
            <a:custGeom>
              <a:avLst/>
              <a:gdLst/>
              <a:ahLst/>
              <a:cxnLst/>
              <a:rect r="r" b="b" t="t" l="l"/>
              <a:pathLst>
                <a:path h="765286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65286"/>
                  </a:lnTo>
                  <a:lnTo>
                    <a:pt x="0" y="7652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203200" cy="8033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036254" y="0"/>
            <a:ext cx="5190841" cy="4491200"/>
            <a:chOff x="0" y="0"/>
            <a:chExt cx="406400" cy="3516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351624"/>
            </a:xfrm>
            <a:custGeom>
              <a:avLst/>
              <a:gdLst/>
              <a:ahLst/>
              <a:cxnLst/>
              <a:rect r="r" b="b" t="t" l="l"/>
              <a:pathLst>
                <a:path h="351624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351624"/>
                  </a:lnTo>
                  <a:lnTo>
                    <a:pt x="406400" y="35162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3200" cy="389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698468" y="1286546"/>
            <a:ext cx="19639533" cy="7971754"/>
            <a:chOff x="0" y="0"/>
            <a:chExt cx="3042678" cy="12350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42677" cy="1235033"/>
            </a:xfrm>
            <a:custGeom>
              <a:avLst/>
              <a:gdLst/>
              <a:ahLst/>
              <a:cxnLst/>
              <a:rect r="r" b="b" t="t" l="l"/>
              <a:pathLst>
                <a:path h="1235033" w="3042677">
                  <a:moveTo>
                    <a:pt x="0" y="0"/>
                  </a:moveTo>
                  <a:lnTo>
                    <a:pt x="3042677" y="0"/>
                  </a:lnTo>
                  <a:lnTo>
                    <a:pt x="3042677" y="1235033"/>
                  </a:lnTo>
                  <a:lnTo>
                    <a:pt x="0" y="1235033"/>
                  </a:lnTo>
                  <a:close/>
                </a:path>
              </a:pathLst>
            </a:custGeom>
            <a:solidFill>
              <a:srgbClr val="DDE8F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-1404001">
            <a:off x="-1479739" y="460874"/>
            <a:ext cx="5816332" cy="13154757"/>
            <a:chOff x="0" y="0"/>
            <a:chExt cx="406400" cy="91915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919152"/>
            </a:xfrm>
            <a:custGeom>
              <a:avLst/>
              <a:gdLst/>
              <a:ahLst/>
              <a:cxnLst/>
              <a:rect r="r" b="b" t="t" l="l"/>
              <a:pathLst>
                <a:path h="919152" w="406400">
                  <a:moveTo>
                    <a:pt x="203200" y="0"/>
                  </a:moveTo>
                  <a:lnTo>
                    <a:pt x="0" y="0"/>
                  </a:lnTo>
                  <a:lnTo>
                    <a:pt x="203200" y="919152"/>
                  </a:lnTo>
                  <a:lnTo>
                    <a:pt x="406400" y="91915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A162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03200" cy="957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1368511" y="0"/>
            <a:ext cx="6312931" cy="10474051"/>
            <a:chOff x="0" y="0"/>
            <a:chExt cx="406400" cy="6742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674275"/>
            </a:xfrm>
            <a:custGeom>
              <a:avLst/>
              <a:gdLst/>
              <a:ahLst/>
              <a:cxnLst/>
              <a:rect r="r" b="b" t="t" l="l"/>
              <a:pathLst>
                <a:path h="674275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674275"/>
                  </a:lnTo>
                  <a:lnTo>
                    <a:pt x="0" y="6742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95D9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203200" cy="712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4839798" y="2703653"/>
            <a:ext cx="13255716" cy="4858322"/>
          </a:xfrm>
          <a:custGeom>
            <a:avLst/>
            <a:gdLst/>
            <a:ahLst/>
            <a:cxnLst/>
            <a:rect r="r" b="b" t="t" l="l"/>
            <a:pathLst>
              <a:path h="4858322" w="13255716">
                <a:moveTo>
                  <a:pt x="0" y="0"/>
                </a:moveTo>
                <a:lnTo>
                  <a:pt x="13255716" y="0"/>
                </a:lnTo>
                <a:lnTo>
                  <a:pt x="13255716" y="4858322"/>
                </a:lnTo>
                <a:lnTo>
                  <a:pt x="0" y="48583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111" r="0" b="-638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5470708" y="1286399"/>
            <a:ext cx="9816388" cy="1133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97"/>
              </a:lnSpc>
            </a:pPr>
            <a:r>
              <a:rPr lang="en-US" sz="6640">
                <a:solidFill>
                  <a:srgbClr val="0A16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CARTA GANTT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DAGkukxl9Ic</dc:identifier>
  <dcterms:modified xsi:type="dcterms:W3CDTF">2011-08-01T06:04:30Z</dcterms:modified>
  <cp:revision>1</cp:revision>
  <dc:title>CAPSTONE</dc:title>
</cp:coreProperties>
</file>

<file path=docProps/thumbnail.jpeg>
</file>